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69056"/>
            <a:ext cx="8229600" cy="1131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0"/>
          <p:cNvSpPr txBox="1"/>
          <p:nvPr/>
        </p:nvSpPr>
        <p:spPr>
          <a:xfrm>
            <a:off x="685799" y="1520190"/>
            <a:ext cx="7772402" cy="891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pc="200" sz="54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STORM</a:t>
            </a:r>
          </a:p>
        </p:txBody>
      </p:sp>
      <p:sp>
        <p:nvSpPr>
          <p:cNvPr id="21" name="Text 1"/>
          <p:cNvSpPr txBox="1"/>
          <p:nvPr/>
        </p:nvSpPr>
        <p:spPr>
          <a:xfrm>
            <a:off x="685799" y="2459072"/>
            <a:ext cx="7772402" cy="38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2200">
                <a:solidFill>
                  <a:srgbClr val="CADCFC"/>
                </a:solidFill>
              </a:defRPr>
            </a:lvl1pPr>
          </a:lstStyle>
          <a:p>
            <a:pPr/>
            <a:r>
              <a:t>Automated Incident Response Test Environment</a:t>
            </a:r>
          </a:p>
        </p:txBody>
      </p:sp>
      <p:sp>
        <p:nvSpPr>
          <p:cNvPr id="22" name="Text 2"/>
          <p:cNvSpPr txBox="1"/>
          <p:nvPr/>
        </p:nvSpPr>
        <p:spPr>
          <a:xfrm>
            <a:off x="685799" y="3290001"/>
            <a:ext cx="7772402" cy="277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i="1" spc="100" sz="1500">
                <a:solidFill>
                  <a:srgbClr val="1C7293"/>
                </a:solidFill>
              </a:defRPr>
            </a:lvl1pPr>
          </a:lstStyle>
          <a:p>
            <a:pPr/>
            <a:r>
              <a:t>Deploy   →   Compromise   →   Contain   →   Destroy</a:t>
            </a:r>
          </a:p>
        </p:txBody>
      </p:sp>
      <p:sp>
        <p:nvSpPr>
          <p:cNvPr id="23" name="Text 3"/>
          <p:cNvSpPr txBox="1"/>
          <p:nvPr/>
        </p:nvSpPr>
        <p:spPr>
          <a:xfrm>
            <a:off x="685799" y="4260019"/>
            <a:ext cx="7772402" cy="258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1300">
                <a:solidFill>
                  <a:srgbClr val="CADCFC"/>
                </a:solidFill>
              </a:defRPr>
            </a:lvl1pPr>
          </a:lstStyle>
          <a:p>
            <a:pPr/>
            <a:r>
              <a:t>Brendan Senatus  ·  STORM Team Intern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0"/>
          <p:cNvSpPr txBox="1"/>
          <p:nvPr/>
        </p:nvSpPr>
        <p:spPr>
          <a:xfrm>
            <a:off x="548640" y="406399"/>
            <a:ext cx="82296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3800">
                <a:solidFill>
                  <a:srgbClr val="21295C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The Problem</a:t>
            </a:r>
          </a:p>
        </p:txBody>
      </p:sp>
      <p:sp>
        <p:nvSpPr>
          <p:cNvPr id="26" name="Text 1"/>
          <p:cNvSpPr txBox="1"/>
          <p:nvPr/>
        </p:nvSpPr>
        <p:spPr>
          <a:xfrm>
            <a:off x="548640" y="1216354"/>
            <a:ext cx="8229601" cy="2190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700">
                <a:solidFill>
                  <a:srgbClr val="5A6B7B"/>
                </a:solidFill>
              </a:defRPr>
            </a:lvl1pPr>
          </a:lstStyle>
          <a:p>
            <a:pPr/>
            <a:r>
              <a:t>Building an IR test environment by hand</a:t>
            </a:r>
          </a:p>
        </p:txBody>
      </p:sp>
      <p:sp>
        <p:nvSpPr>
          <p:cNvPr id="27" name="Shape 2"/>
          <p:cNvSpPr/>
          <p:nvPr/>
        </p:nvSpPr>
        <p:spPr>
          <a:xfrm>
            <a:off x="548640" y="1783079"/>
            <a:ext cx="2606040" cy="2286001"/>
          </a:xfrm>
          <a:prstGeom prst="roundRect">
            <a:avLst>
              <a:gd name="adj" fmla="val 3200"/>
            </a:avLst>
          </a:prstGeom>
          <a:solidFill>
            <a:srgbClr val="F4F7FA"/>
          </a:solidFill>
          <a:ln w="12700">
            <a:miter lim="400000"/>
          </a:ln>
          <a:effectLst>
            <a:outerShdw sx="100000" sy="100000" kx="0" ky="0" algn="b" rotWithShape="0" blurRad="101600" dist="38100" dir="5400000">
              <a:srgbClr val="000000">
                <a:alpha val="12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8" name="Text 3"/>
          <p:cNvSpPr txBox="1"/>
          <p:nvPr/>
        </p:nvSpPr>
        <p:spPr>
          <a:xfrm>
            <a:off x="548640" y="2211069"/>
            <a:ext cx="260604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3200">
                <a:solidFill>
                  <a:srgbClr val="065A82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~3 hrs</a:t>
            </a:r>
          </a:p>
        </p:txBody>
      </p:sp>
      <p:sp>
        <p:nvSpPr>
          <p:cNvPr id="29" name="Text 4"/>
          <p:cNvSpPr txBox="1"/>
          <p:nvPr/>
        </p:nvSpPr>
        <p:spPr>
          <a:xfrm>
            <a:off x="731520" y="3198298"/>
            <a:ext cx="2240280" cy="369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1300">
                <a:solidFill>
                  <a:srgbClr val="21295C"/>
                </a:solidFill>
              </a:defRPr>
            </a:pPr>
            <a:r>
              <a:t>Per environment,</a:t>
            </a:r>
          </a:p>
          <a:p>
            <a:pPr algn="ctr">
              <a:defRPr sz="1300">
                <a:solidFill>
                  <a:srgbClr val="21295C"/>
                </a:solidFill>
              </a:defRPr>
            </a:pPr>
            <a:r>
              <a:t>set up manually</a:t>
            </a:r>
          </a:p>
        </p:txBody>
      </p:sp>
      <p:sp>
        <p:nvSpPr>
          <p:cNvPr id="30" name="Shape 5"/>
          <p:cNvSpPr/>
          <p:nvPr/>
        </p:nvSpPr>
        <p:spPr>
          <a:xfrm>
            <a:off x="3337559" y="1783079"/>
            <a:ext cx="2606041" cy="2286001"/>
          </a:xfrm>
          <a:prstGeom prst="roundRect">
            <a:avLst>
              <a:gd name="adj" fmla="val 3200"/>
            </a:avLst>
          </a:prstGeom>
          <a:solidFill>
            <a:srgbClr val="F4F7FA"/>
          </a:solidFill>
          <a:ln w="12700">
            <a:miter lim="400000"/>
          </a:ln>
          <a:effectLst>
            <a:outerShdw sx="100000" sy="100000" kx="0" ky="0" algn="b" rotWithShape="0" blurRad="101600" dist="38100" dir="5400000">
              <a:srgbClr val="000000">
                <a:alpha val="12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31" name="Text 6"/>
          <p:cNvSpPr txBox="1"/>
          <p:nvPr/>
        </p:nvSpPr>
        <p:spPr>
          <a:xfrm>
            <a:off x="3337559" y="2211069"/>
            <a:ext cx="260604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3200">
                <a:solidFill>
                  <a:srgbClr val="065A82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Varies</a:t>
            </a:r>
          </a:p>
        </p:txBody>
      </p:sp>
      <p:sp>
        <p:nvSpPr>
          <p:cNvPr id="32" name="Text 7"/>
          <p:cNvSpPr txBox="1"/>
          <p:nvPr/>
        </p:nvSpPr>
        <p:spPr>
          <a:xfrm>
            <a:off x="3520440" y="3198298"/>
            <a:ext cx="2240281" cy="369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1300">
                <a:solidFill>
                  <a:srgbClr val="21295C"/>
                </a:solidFill>
              </a:defRPr>
            </a:pPr>
            <a:r>
              <a:t>Each build differs</a:t>
            </a:r>
          </a:p>
          <a:p>
            <a:pPr algn="ctr">
              <a:defRPr sz="1300">
                <a:solidFill>
                  <a:srgbClr val="21295C"/>
                </a:solidFill>
              </a:defRPr>
            </a:pPr>
            <a:r>
              <a:t>depending on who does it</a:t>
            </a:r>
          </a:p>
        </p:txBody>
      </p:sp>
      <p:sp>
        <p:nvSpPr>
          <p:cNvPr id="33" name="Shape 8"/>
          <p:cNvSpPr/>
          <p:nvPr/>
        </p:nvSpPr>
        <p:spPr>
          <a:xfrm>
            <a:off x="6126479" y="1783079"/>
            <a:ext cx="2606041" cy="2286001"/>
          </a:xfrm>
          <a:prstGeom prst="roundRect">
            <a:avLst>
              <a:gd name="adj" fmla="val 3200"/>
            </a:avLst>
          </a:prstGeom>
          <a:solidFill>
            <a:srgbClr val="F4F7FA"/>
          </a:solidFill>
          <a:ln w="12700">
            <a:miter lim="400000"/>
          </a:ln>
          <a:effectLst>
            <a:outerShdw sx="100000" sy="100000" kx="0" ky="0" algn="b" rotWithShape="0" blurRad="101600" dist="38100" dir="5400000">
              <a:srgbClr val="000000">
                <a:alpha val="12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34" name="Text 9"/>
          <p:cNvSpPr txBox="1"/>
          <p:nvPr/>
        </p:nvSpPr>
        <p:spPr>
          <a:xfrm>
            <a:off x="6126479" y="2211069"/>
            <a:ext cx="2606041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3200">
                <a:solidFill>
                  <a:srgbClr val="065A82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Leftovers</a:t>
            </a:r>
          </a:p>
        </p:txBody>
      </p:sp>
      <p:sp>
        <p:nvSpPr>
          <p:cNvPr id="35" name="Text 10"/>
          <p:cNvSpPr txBox="1"/>
          <p:nvPr/>
        </p:nvSpPr>
        <p:spPr>
          <a:xfrm>
            <a:off x="6309359" y="3198298"/>
            <a:ext cx="2240281" cy="369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sz="1300">
                <a:solidFill>
                  <a:srgbClr val="21295C"/>
                </a:solidFill>
              </a:defRPr>
            </a:pPr>
            <a:r>
              <a:t>Forgotten resources keep</a:t>
            </a:r>
          </a:p>
          <a:p>
            <a:pPr algn="ctr">
              <a:defRPr sz="1300">
                <a:solidFill>
                  <a:srgbClr val="21295C"/>
                </a:solidFill>
              </a:defRPr>
            </a:pPr>
            <a:r>
              <a:t>running cost + exposure</a:t>
            </a:r>
          </a:p>
        </p:txBody>
      </p:sp>
      <p:sp>
        <p:nvSpPr>
          <p:cNvPr id="36" name="Text 11"/>
          <p:cNvSpPr txBox="1"/>
          <p:nvPr/>
        </p:nvSpPr>
        <p:spPr>
          <a:xfrm>
            <a:off x="548640" y="4364421"/>
            <a:ext cx="8229601" cy="1865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500">
                <a:solidFill>
                  <a:srgbClr val="1C7293"/>
                </a:solidFill>
              </a:defRPr>
            </a:lvl1pPr>
          </a:lstStyle>
          <a:p>
            <a:pPr/>
            <a:r>
              <a:t>During an active compromise, that is time the attacker still has access.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0"/>
          <p:cNvSpPr txBox="1"/>
          <p:nvPr/>
        </p:nvSpPr>
        <p:spPr>
          <a:xfrm>
            <a:off x="548640" y="406399"/>
            <a:ext cx="82296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3800">
                <a:solidFill>
                  <a:srgbClr val="21295C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The Solution</a:t>
            </a:r>
          </a:p>
        </p:txBody>
      </p:sp>
      <p:sp>
        <p:nvSpPr>
          <p:cNvPr id="39" name="Text 1"/>
          <p:cNvSpPr txBox="1"/>
          <p:nvPr/>
        </p:nvSpPr>
        <p:spPr>
          <a:xfrm>
            <a:off x="548640" y="1216354"/>
            <a:ext cx="8229601" cy="2190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700">
                <a:solidFill>
                  <a:srgbClr val="5A6B7B"/>
                </a:solidFill>
              </a:defRPr>
            </a:lvl1pPr>
          </a:lstStyle>
          <a:p>
            <a:pPr/>
            <a:r>
              <a:t>One automated system for the full lifecycle</a:t>
            </a:r>
          </a:p>
        </p:txBody>
      </p:sp>
      <p:sp>
        <p:nvSpPr>
          <p:cNvPr id="40" name="Shape 2"/>
          <p:cNvSpPr/>
          <p:nvPr/>
        </p:nvSpPr>
        <p:spPr>
          <a:xfrm>
            <a:off x="548640" y="1828800"/>
            <a:ext cx="1783080" cy="868681"/>
          </a:xfrm>
          <a:prstGeom prst="roundRect">
            <a:avLst>
              <a:gd name="adj" fmla="val 10526"/>
            </a:avLst>
          </a:prstGeom>
          <a:solidFill>
            <a:srgbClr val="065A82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1" name="Text 3"/>
          <p:cNvSpPr txBox="1"/>
          <p:nvPr/>
        </p:nvSpPr>
        <p:spPr>
          <a:xfrm>
            <a:off x="548640" y="2169861"/>
            <a:ext cx="1783079" cy="186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500">
                <a:solidFill>
                  <a:srgbClr val="FFFFFF"/>
                </a:solidFill>
              </a:defRPr>
            </a:lvl1pPr>
          </a:lstStyle>
          <a:p>
            <a:pPr/>
            <a:r>
              <a:t>Deploy</a:t>
            </a:r>
          </a:p>
        </p:txBody>
      </p:sp>
      <p:sp>
        <p:nvSpPr>
          <p:cNvPr id="42" name="Text 4"/>
          <p:cNvSpPr txBox="1"/>
          <p:nvPr/>
        </p:nvSpPr>
        <p:spPr>
          <a:xfrm>
            <a:off x="2285999" y="2116172"/>
            <a:ext cx="365762" cy="2939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2200">
                <a:solidFill>
                  <a:srgbClr val="5A6B7B"/>
                </a:solidFill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43" name="Shape 5"/>
          <p:cNvSpPr/>
          <p:nvPr/>
        </p:nvSpPr>
        <p:spPr>
          <a:xfrm>
            <a:off x="2651760" y="1828800"/>
            <a:ext cx="1783080" cy="868681"/>
          </a:xfrm>
          <a:prstGeom prst="roundRect">
            <a:avLst>
              <a:gd name="adj" fmla="val 10526"/>
            </a:avLst>
          </a:prstGeom>
          <a:solidFill>
            <a:srgbClr val="1C7293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4" name="Text 6"/>
          <p:cNvSpPr txBox="1"/>
          <p:nvPr/>
        </p:nvSpPr>
        <p:spPr>
          <a:xfrm>
            <a:off x="2651760" y="2169861"/>
            <a:ext cx="1783080" cy="186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500">
                <a:solidFill>
                  <a:srgbClr val="FFFFFF"/>
                </a:solidFill>
              </a:defRPr>
            </a:lvl1pPr>
          </a:lstStyle>
          <a:p>
            <a:pPr/>
            <a:r>
              <a:t>Compromise</a:t>
            </a:r>
          </a:p>
        </p:txBody>
      </p:sp>
      <p:sp>
        <p:nvSpPr>
          <p:cNvPr id="45" name="Text 7"/>
          <p:cNvSpPr txBox="1"/>
          <p:nvPr/>
        </p:nvSpPr>
        <p:spPr>
          <a:xfrm>
            <a:off x="4389120" y="2116172"/>
            <a:ext cx="365761" cy="2939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2200">
                <a:solidFill>
                  <a:srgbClr val="5A6B7B"/>
                </a:solidFill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46" name="Shape 8"/>
          <p:cNvSpPr/>
          <p:nvPr/>
        </p:nvSpPr>
        <p:spPr>
          <a:xfrm>
            <a:off x="4754879" y="1828800"/>
            <a:ext cx="1783081" cy="868681"/>
          </a:xfrm>
          <a:prstGeom prst="roundRect">
            <a:avLst>
              <a:gd name="adj" fmla="val 10526"/>
            </a:avLst>
          </a:prstGeom>
          <a:solidFill>
            <a:srgbClr val="065A82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7" name="Text 9"/>
          <p:cNvSpPr txBox="1"/>
          <p:nvPr/>
        </p:nvSpPr>
        <p:spPr>
          <a:xfrm>
            <a:off x="4754879" y="2169861"/>
            <a:ext cx="1783080" cy="186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500">
                <a:solidFill>
                  <a:srgbClr val="FFFFFF"/>
                </a:solidFill>
              </a:defRPr>
            </a:lvl1pPr>
          </a:lstStyle>
          <a:p>
            <a:pPr/>
            <a:r>
              <a:t>Contain</a:t>
            </a:r>
          </a:p>
        </p:txBody>
      </p:sp>
      <p:sp>
        <p:nvSpPr>
          <p:cNvPr id="48" name="Text 10"/>
          <p:cNvSpPr txBox="1"/>
          <p:nvPr/>
        </p:nvSpPr>
        <p:spPr>
          <a:xfrm>
            <a:off x="6492240" y="2116172"/>
            <a:ext cx="365761" cy="2939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2200">
                <a:solidFill>
                  <a:srgbClr val="5A6B7B"/>
                </a:solidFill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49" name="Shape 11"/>
          <p:cNvSpPr/>
          <p:nvPr/>
        </p:nvSpPr>
        <p:spPr>
          <a:xfrm>
            <a:off x="6858000" y="1828800"/>
            <a:ext cx="1783080" cy="868681"/>
          </a:xfrm>
          <a:prstGeom prst="roundRect">
            <a:avLst>
              <a:gd name="adj" fmla="val 10526"/>
            </a:avLst>
          </a:prstGeom>
          <a:solidFill>
            <a:srgbClr val="1C7293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0" name="Text 12"/>
          <p:cNvSpPr txBox="1"/>
          <p:nvPr/>
        </p:nvSpPr>
        <p:spPr>
          <a:xfrm>
            <a:off x="6858000" y="2169861"/>
            <a:ext cx="1783079" cy="186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500">
                <a:solidFill>
                  <a:srgbClr val="FFFFFF"/>
                </a:solidFill>
              </a:defRPr>
            </a:lvl1pPr>
          </a:lstStyle>
          <a:p>
            <a:pPr/>
            <a:r>
              <a:t>Destroy</a:t>
            </a:r>
          </a:p>
        </p:txBody>
      </p:sp>
      <p:sp>
        <p:nvSpPr>
          <p:cNvPr id="51" name="Text 13"/>
          <p:cNvSpPr txBox="1"/>
          <p:nvPr/>
        </p:nvSpPr>
        <p:spPr>
          <a:xfrm>
            <a:off x="548640" y="3197160"/>
            <a:ext cx="8229601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 sz="1400">
                <a:solidFill>
                  <a:srgbClr val="5A6B7B"/>
                </a:solidFill>
              </a:defRPr>
            </a:lvl1pPr>
          </a:lstStyle>
          <a:p>
            <a:pPr/>
            <a:r>
              <a:t>Built with</a:t>
            </a:r>
          </a:p>
        </p:txBody>
      </p:sp>
      <p:sp>
        <p:nvSpPr>
          <p:cNvPr id="52" name="Text 14"/>
          <p:cNvSpPr txBox="1"/>
          <p:nvPr/>
        </p:nvSpPr>
        <p:spPr>
          <a:xfrm>
            <a:off x="548640" y="3608640"/>
            <a:ext cx="8229601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b="1" sz="1400">
                <a:solidFill>
                  <a:srgbClr val="21295C"/>
                </a:solidFill>
              </a:defRPr>
            </a:pPr>
            <a:r>
              <a:t>Terraform</a:t>
            </a:r>
            <a:r>
              <a:rPr b="0">
                <a:solidFill>
                  <a:srgbClr val="5A6B7B"/>
                </a:solidFill>
              </a:rPr>
              <a:t>  infrastructure as code      </a:t>
            </a:r>
            <a:r>
              <a:t>GitLab CI/CD</a:t>
            </a:r>
            <a:r>
              <a:rPr b="0">
                <a:solidFill>
                  <a:srgbClr val="5A6B7B"/>
                </a:solidFill>
              </a:rPr>
              <a:t>  pipeline automation      </a:t>
            </a:r>
            <a:r>
              <a:t>Azure</a:t>
            </a:r>
            <a:r>
              <a:rPr b="0">
                <a:solidFill>
                  <a:srgbClr val="5A6B7B"/>
                </a:solidFill>
              </a:rPr>
              <a:t>  target environment</a:t>
            </a:r>
          </a:p>
        </p:txBody>
      </p:sp>
      <p:sp>
        <p:nvSpPr>
          <p:cNvPr id="53" name="Shape 15"/>
          <p:cNvSpPr/>
          <p:nvPr/>
        </p:nvSpPr>
        <p:spPr>
          <a:xfrm>
            <a:off x="548640" y="4114800"/>
            <a:ext cx="8046720" cy="566928"/>
          </a:xfrm>
          <a:prstGeom prst="roundRect">
            <a:avLst>
              <a:gd name="adj" fmla="val 9677"/>
            </a:avLst>
          </a:prstGeom>
          <a:solidFill>
            <a:srgbClr val="F4F7F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4" name="Text 16"/>
          <p:cNvSpPr txBox="1"/>
          <p:nvPr/>
        </p:nvSpPr>
        <p:spPr>
          <a:xfrm>
            <a:off x="548640" y="4304985"/>
            <a:ext cx="8046719" cy="186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b="1" sz="1500">
                <a:solidFill>
                  <a:srgbClr val="21295C"/>
                </a:solidFill>
              </a:defRPr>
            </a:pPr>
            <a:r>
              <a:t>Why Terraform:  </a:t>
            </a:r>
            <a:r>
              <a:rPr b="0"/>
              <a:t>every build is identical, version controlled, and auditable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0"/>
          <p:cNvSpPr txBox="1"/>
          <p:nvPr/>
        </p:nvSpPr>
        <p:spPr>
          <a:xfrm>
            <a:off x="548640" y="406399"/>
            <a:ext cx="82296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3800">
                <a:solidFill>
                  <a:srgbClr val="21295C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How It Works</a:t>
            </a:r>
          </a:p>
        </p:txBody>
      </p:sp>
      <p:sp>
        <p:nvSpPr>
          <p:cNvPr id="57" name="Text 1"/>
          <p:cNvSpPr txBox="1"/>
          <p:nvPr/>
        </p:nvSpPr>
        <p:spPr>
          <a:xfrm>
            <a:off x="548640" y="1216354"/>
            <a:ext cx="8229601" cy="2190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700">
                <a:solidFill>
                  <a:srgbClr val="5A6B7B"/>
                </a:solidFill>
              </a:defRPr>
            </a:lvl1pPr>
          </a:lstStyle>
          <a:p>
            <a:pPr/>
            <a:r>
              <a:t>Everything runs through the pipeline</a:t>
            </a:r>
          </a:p>
        </p:txBody>
      </p:sp>
      <p:sp>
        <p:nvSpPr>
          <p:cNvPr id="58" name="Text 2"/>
          <p:cNvSpPr txBox="1"/>
          <p:nvPr/>
        </p:nvSpPr>
        <p:spPr>
          <a:xfrm>
            <a:off x="685800" y="2061779"/>
            <a:ext cx="1463041" cy="1728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marL="342900" indent="-342900">
              <a:spcBef>
                <a:spcPts val="800"/>
              </a:spcBef>
              <a:buSzPct val="100000"/>
              <a:buChar char="•"/>
              <a:defRPr sz="1400">
                <a:solidFill>
                  <a:srgbClr val="21295C"/>
                </a:solidFill>
              </a:defRPr>
            </a:pPr>
            <a:r>
              <a:t>validate</a:t>
            </a:r>
          </a:p>
          <a:p>
            <a:pPr marL="342900" indent="-342900">
              <a:spcBef>
                <a:spcPts val="800"/>
              </a:spcBef>
              <a:buSzPct val="100000"/>
              <a:buChar char="•"/>
              <a:defRPr sz="1400">
                <a:solidFill>
                  <a:srgbClr val="21295C"/>
                </a:solidFill>
              </a:defRPr>
            </a:pPr>
            <a:r>
              <a:t>plan</a:t>
            </a:r>
          </a:p>
          <a:p>
            <a:pPr marL="342900" indent="-342900">
              <a:spcBef>
                <a:spcPts val="800"/>
              </a:spcBef>
              <a:buSzPct val="100000"/>
              <a:buChar char="•"/>
              <a:defRPr sz="1400">
                <a:solidFill>
                  <a:srgbClr val="21295C"/>
                </a:solidFill>
              </a:defRPr>
            </a:pPr>
            <a:r>
              <a:t>apply   (manually)</a:t>
            </a:r>
          </a:p>
          <a:p>
            <a:pPr marL="342900" indent="-342900">
              <a:spcBef>
                <a:spcPts val="800"/>
              </a:spcBef>
              <a:buSzPct val="100000"/>
              <a:buChar char="•"/>
              <a:defRPr sz="1400">
                <a:solidFill>
                  <a:srgbClr val="21295C"/>
                </a:solidFill>
              </a:defRPr>
            </a:pPr>
            <a:r>
              <a:t>destroy   (manually)</a:t>
            </a:r>
          </a:p>
        </p:txBody>
      </p:sp>
      <p:pic>
        <p:nvPicPr>
          <p:cNvPr id="59" name="Image 0" descr="Image 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6681" y="1645920"/>
            <a:ext cx="6828740" cy="2400301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Text 3"/>
          <p:cNvSpPr txBox="1"/>
          <p:nvPr/>
        </p:nvSpPr>
        <p:spPr>
          <a:xfrm>
            <a:off x="548640" y="4340160"/>
            <a:ext cx="8229601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i="1" sz="1400">
                <a:solidFill>
                  <a:srgbClr val="1C7293"/>
                </a:solidFill>
              </a:defRPr>
            </a:lvl1pPr>
          </a:lstStyle>
          <a:p>
            <a:pPr/>
            <a:r>
              <a:t>Manual gates on apply + destroy so nothing destructive runs automatically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0"/>
          <p:cNvSpPr txBox="1"/>
          <p:nvPr/>
        </p:nvSpPr>
        <p:spPr>
          <a:xfrm>
            <a:off x="548640" y="300227"/>
            <a:ext cx="8229601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3600">
                <a:solidFill>
                  <a:srgbClr val="21295C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In the Template</a:t>
            </a:r>
          </a:p>
        </p:txBody>
      </p:sp>
      <p:sp>
        <p:nvSpPr>
          <p:cNvPr id="63" name="Text 1"/>
          <p:cNvSpPr txBox="1"/>
          <p:nvPr/>
        </p:nvSpPr>
        <p:spPr>
          <a:xfrm>
            <a:off x="548640" y="983559"/>
            <a:ext cx="8229601" cy="209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600">
                <a:solidFill>
                  <a:srgbClr val="5A6B7B"/>
                </a:solidFill>
              </a:defRPr>
            </a:lvl1pPr>
          </a:lstStyle>
          <a:p>
            <a:pPr/>
            <a:r>
              <a:t>Two variables, two response actions</a:t>
            </a:r>
          </a:p>
        </p:txBody>
      </p:sp>
      <p:sp>
        <p:nvSpPr>
          <p:cNvPr id="64" name="Text 2"/>
          <p:cNvSpPr txBox="1"/>
          <p:nvPr/>
        </p:nvSpPr>
        <p:spPr>
          <a:xfrm>
            <a:off x="548640" y="1369761"/>
            <a:ext cx="8229601" cy="186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500">
                <a:solidFill>
                  <a:srgbClr val="065A82"/>
                </a:solidFill>
              </a:defRPr>
            </a:lvl1pPr>
          </a:lstStyle>
          <a:p>
            <a:pPr/>
            <a:r>
              <a:t>Network</a:t>
            </a:r>
          </a:p>
        </p:txBody>
      </p:sp>
      <p:pic>
        <p:nvPicPr>
          <p:cNvPr id="65" name="Image 0" descr="Image 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72767" y="1600200"/>
            <a:ext cx="5998466" cy="960120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Text 3"/>
          <p:cNvSpPr txBox="1"/>
          <p:nvPr/>
        </p:nvSpPr>
        <p:spPr>
          <a:xfrm>
            <a:off x="548640" y="2741361"/>
            <a:ext cx="8229601" cy="1865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500">
                <a:solidFill>
                  <a:srgbClr val="065A82"/>
                </a:solidFill>
              </a:defRPr>
            </a:lvl1pPr>
          </a:lstStyle>
          <a:p>
            <a:pPr/>
            <a:r>
              <a:t>Identity</a:t>
            </a:r>
          </a:p>
        </p:txBody>
      </p:sp>
      <p:pic>
        <p:nvPicPr>
          <p:cNvPr id="67" name="Image 1" descr="Imag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70532" y="2971800"/>
            <a:ext cx="5202936" cy="960120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Shape 4"/>
          <p:cNvSpPr/>
          <p:nvPr/>
        </p:nvSpPr>
        <p:spPr>
          <a:xfrm>
            <a:off x="548640" y="4069079"/>
            <a:ext cx="8046720" cy="457201"/>
          </a:xfrm>
          <a:prstGeom prst="roundRect">
            <a:avLst>
              <a:gd name="adj" fmla="val 12000"/>
            </a:avLst>
          </a:prstGeom>
          <a:solidFill>
            <a:srgbClr val="F4F7FA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69" name="Text 5"/>
          <p:cNvSpPr txBox="1"/>
          <p:nvPr/>
        </p:nvSpPr>
        <p:spPr>
          <a:xfrm>
            <a:off x="548640" y="4214298"/>
            <a:ext cx="8046719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b="1" sz="1300">
                <a:solidFill>
                  <a:srgbClr val="21295C"/>
                </a:solidFill>
              </a:defRPr>
            </a:pPr>
            <a:r>
              <a:t>To contain:  </a:t>
            </a:r>
            <a:r>
              <a:rPr b="0"/>
              <a:t>set access to Deny and account_enabled to false, then run the pipeline</a:t>
            </a:r>
          </a:p>
        </p:txBody>
      </p:sp>
      <p:sp>
        <p:nvSpPr>
          <p:cNvPr id="70" name="Text 6"/>
          <p:cNvSpPr txBox="1"/>
          <p:nvPr/>
        </p:nvSpPr>
        <p:spPr>
          <a:xfrm>
            <a:off x="548640" y="4687746"/>
            <a:ext cx="8046719" cy="13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defRPr b="1" sz="1100">
                <a:solidFill>
                  <a:srgbClr val="5A6B7B"/>
                </a:solidFill>
              </a:defRPr>
            </a:pPr>
            <a:r>
              <a:t>Try it yourself:  </a:t>
            </a:r>
            <a:r>
              <a:rPr b="0"/>
              <a:t>developer.hashicorp.com/terraform   ·   registry.terraform.io/providers/hashicorp/azurerm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0"/>
          <p:cNvSpPr txBox="1"/>
          <p:nvPr/>
        </p:nvSpPr>
        <p:spPr>
          <a:xfrm>
            <a:off x="548640" y="419099"/>
            <a:ext cx="8229601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3600">
                <a:solidFill>
                  <a:srgbClr val="21295C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Containment in Action</a:t>
            </a:r>
          </a:p>
        </p:txBody>
      </p:sp>
      <p:sp>
        <p:nvSpPr>
          <p:cNvPr id="73" name="Text 1"/>
          <p:cNvSpPr txBox="1"/>
          <p:nvPr/>
        </p:nvSpPr>
        <p:spPr>
          <a:xfrm>
            <a:off x="548640" y="1175583"/>
            <a:ext cx="8229601" cy="209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600">
                <a:solidFill>
                  <a:srgbClr val="5A6B7B"/>
                </a:solidFill>
              </a:defRPr>
            </a:lvl1pPr>
          </a:lstStyle>
          <a:p>
            <a:pPr/>
            <a:r>
              <a:t>Scenario: an attacker is running recon against the environment</a:t>
            </a:r>
          </a:p>
        </p:txBody>
      </p:sp>
      <p:sp>
        <p:nvSpPr>
          <p:cNvPr id="74" name="Shape 2"/>
          <p:cNvSpPr/>
          <p:nvPr/>
        </p:nvSpPr>
        <p:spPr>
          <a:xfrm>
            <a:off x="502919" y="1600200"/>
            <a:ext cx="3977642" cy="2788921"/>
          </a:xfrm>
          <a:prstGeom prst="roundRect">
            <a:avLst>
              <a:gd name="adj" fmla="val 1967"/>
            </a:avLst>
          </a:prstGeom>
          <a:solidFill>
            <a:srgbClr val="F4F7FA"/>
          </a:solidFill>
          <a:ln w="12700">
            <a:miter lim="400000"/>
          </a:ln>
          <a:effectLst>
            <a:outerShdw sx="100000" sy="100000" kx="0" ky="0" algn="b" rotWithShape="0" blurRad="101600" dist="38100" dir="5400000">
              <a:srgbClr val="000000">
                <a:alpha val="12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5" name="Text 3"/>
          <p:cNvSpPr txBox="1"/>
          <p:nvPr/>
        </p:nvSpPr>
        <p:spPr>
          <a:xfrm>
            <a:off x="502919" y="1764029"/>
            <a:ext cx="3977642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>
                <a:solidFill>
                  <a:srgbClr val="065A82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Before</a:t>
            </a:r>
          </a:p>
        </p:txBody>
      </p:sp>
      <p:sp>
        <p:nvSpPr>
          <p:cNvPr id="76" name="Text 4"/>
          <p:cNvSpPr txBox="1"/>
          <p:nvPr/>
        </p:nvSpPr>
        <p:spPr>
          <a:xfrm>
            <a:off x="731519" y="2294434"/>
            <a:ext cx="35204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21295C"/>
                </a:solidFill>
              </a:defRPr>
            </a:lvl1pPr>
          </a:lstStyle>
          <a:p>
            <a:pPr/>
            <a:r>
              <a:t>nmap finds exposed SSH (port 22) through the open NSG</a:t>
            </a:r>
          </a:p>
        </p:txBody>
      </p:sp>
      <p:pic>
        <p:nvPicPr>
          <p:cNvPr id="77" name="Image 0" descr="Image 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4201" y="2880360"/>
            <a:ext cx="3888944" cy="1325881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Shape 5"/>
          <p:cNvSpPr/>
          <p:nvPr/>
        </p:nvSpPr>
        <p:spPr>
          <a:xfrm>
            <a:off x="4663440" y="1600200"/>
            <a:ext cx="3977641" cy="2788921"/>
          </a:xfrm>
          <a:prstGeom prst="roundRect">
            <a:avLst>
              <a:gd name="adj" fmla="val 1967"/>
            </a:avLst>
          </a:prstGeom>
          <a:solidFill>
            <a:srgbClr val="F4F7FA"/>
          </a:solidFill>
          <a:ln w="12700">
            <a:miter lim="400000"/>
          </a:ln>
          <a:effectLst>
            <a:outerShdw sx="100000" sy="100000" kx="0" ky="0" algn="b" rotWithShape="0" blurRad="101600" dist="38100" dir="5400000">
              <a:srgbClr val="000000">
                <a:alpha val="12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9" name="Text 6"/>
          <p:cNvSpPr txBox="1"/>
          <p:nvPr/>
        </p:nvSpPr>
        <p:spPr>
          <a:xfrm>
            <a:off x="4663440" y="1764029"/>
            <a:ext cx="3977641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>
                <a:solidFill>
                  <a:srgbClr val="1C7293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After</a:t>
            </a:r>
          </a:p>
        </p:txBody>
      </p:sp>
      <p:sp>
        <p:nvSpPr>
          <p:cNvPr id="80" name="Text 7"/>
          <p:cNvSpPr txBox="1"/>
          <p:nvPr/>
        </p:nvSpPr>
        <p:spPr>
          <a:xfrm>
            <a:off x="4892040" y="2199184"/>
            <a:ext cx="3520441" cy="347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21295C"/>
                </a:solidFill>
              </a:defRPr>
            </a:lvl1pPr>
          </a:lstStyle>
          <a:p>
            <a:pPr/>
            <a:r>
              <a:t>Security group isolated, the attacker cannot reach the host</a:t>
            </a:r>
          </a:p>
        </p:txBody>
      </p:sp>
      <p:pic>
        <p:nvPicPr>
          <p:cNvPr id="81" name="Image 1" descr="Imag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49393" y="2869387"/>
            <a:ext cx="3845967" cy="1335939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Text 8"/>
          <p:cNvSpPr txBox="1"/>
          <p:nvPr/>
        </p:nvSpPr>
        <p:spPr>
          <a:xfrm>
            <a:off x="548640" y="4552627"/>
            <a:ext cx="8229601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1300">
                <a:solidFill>
                  <a:srgbClr val="1C7293"/>
                </a:solidFill>
              </a:defRPr>
            </a:lvl1pPr>
          </a:lstStyle>
          <a:p>
            <a:pPr/>
            <a:r>
              <a:t>Same scan, same target. Isolating the security group closed the attack surface.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 0"/>
          <p:cNvSpPr txBox="1"/>
          <p:nvPr/>
        </p:nvSpPr>
        <p:spPr>
          <a:xfrm>
            <a:off x="548640" y="419099"/>
            <a:ext cx="8229601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3600">
                <a:solidFill>
                  <a:srgbClr val="21295C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Containment in Action</a:t>
            </a:r>
          </a:p>
        </p:txBody>
      </p:sp>
      <p:sp>
        <p:nvSpPr>
          <p:cNvPr id="85" name="Text 1"/>
          <p:cNvSpPr txBox="1"/>
          <p:nvPr/>
        </p:nvSpPr>
        <p:spPr>
          <a:xfrm>
            <a:off x="548640" y="1175583"/>
            <a:ext cx="8229601" cy="209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600">
                <a:solidFill>
                  <a:srgbClr val="5A6B7B"/>
                </a:solidFill>
              </a:defRPr>
            </a:lvl1pPr>
          </a:lstStyle>
          <a:p>
            <a:pPr/>
            <a:r>
              <a:t>Scenario: we find the attacker signed in over SSH as this user</a:t>
            </a:r>
          </a:p>
        </p:txBody>
      </p:sp>
      <p:sp>
        <p:nvSpPr>
          <p:cNvPr id="86" name="Shape 2"/>
          <p:cNvSpPr/>
          <p:nvPr/>
        </p:nvSpPr>
        <p:spPr>
          <a:xfrm>
            <a:off x="502919" y="1600200"/>
            <a:ext cx="3977642" cy="2880361"/>
          </a:xfrm>
          <a:prstGeom prst="roundRect">
            <a:avLst>
              <a:gd name="adj" fmla="val 1905"/>
            </a:avLst>
          </a:prstGeom>
          <a:solidFill>
            <a:srgbClr val="F4F7FA"/>
          </a:solidFill>
          <a:ln w="12700">
            <a:miter lim="400000"/>
          </a:ln>
          <a:effectLst>
            <a:outerShdw sx="100000" sy="100000" kx="0" ky="0" algn="b" rotWithShape="0" blurRad="101600" dist="38100" dir="5400000">
              <a:srgbClr val="000000">
                <a:alpha val="12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7" name="Text 3"/>
          <p:cNvSpPr txBox="1"/>
          <p:nvPr/>
        </p:nvSpPr>
        <p:spPr>
          <a:xfrm>
            <a:off x="502919" y="1764029"/>
            <a:ext cx="3977642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>
                <a:solidFill>
                  <a:srgbClr val="065A82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Before</a:t>
            </a:r>
          </a:p>
        </p:txBody>
      </p:sp>
      <p:sp>
        <p:nvSpPr>
          <p:cNvPr id="88" name="Text 4"/>
          <p:cNvSpPr txBox="1"/>
          <p:nvPr/>
        </p:nvSpPr>
        <p:spPr>
          <a:xfrm>
            <a:off x="731519" y="2271575"/>
            <a:ext cx="352044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21295C"/>
                </a:solidFill>
              </a:defRPr>
            </a:lvl1pPr>
          </a:lstStyle>
          <a:p>
            <a:pPr/>
            <a:r>
              <a:t>Compromised user account active, sign in enabled</a:t>
            </a:r>
          </a:p>
        </p:txBody>
      </p:sp>
      <p:pic>
        <p:nvPicPr>
          <p:cNvPr id="89" name="Image 0" descr="Image 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8640" y="2806294"/>
            <a:ext cx="3760928" cy="1557223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Shape 5"/>
          <p:cNvSpPr/>
          <p:nvPr/>
        </p:nvSpPr>
        <p:spPr>
          <a:xfrm>
            <a:off x="4663440" y="1600200"/>
            <a:ext cx="3977641" cy="2880361"/>
          </a:xfrm>
          <a:prstGeom prst="roundRect">
            <a:avLst>
              <a:gd name="adj" fmla="val 1905"/>
            </a:avLst>
          </a:prstGeom>
          <a:solidFill>
            <a:srgbClr val="F4F7FA"/>
          </a:solidFill>
          <a:ln w="12700">
            <a:miter lim="400000"/>
          </a:ln>
          <a:effectLst>
            <a:outerShdw sx="100000" sy="100000" kx="0" ky="0" algn="b" rotWithShape="0" blurRad="101600" dist="38100" dir="5400000">
              <a:srgbClr val="000000">
                <a:alpha val="12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91" name="Text 6"/>
          <p:cNvSpPr txBox="1"/>
          <p:nvPr/>
        </p:nvSpPr>
        <p:spPr>
          <a:xfrm>
            <a:off x="4663440" y="1764029"/>
            <a:ext cx="3977641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>
                <a:solidFill>
                  <a:srgbClr val="1C7293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After</a:t>
            </a:r>
          </a:p>
        </p:txBody>
      </p:sp>
      <p:sp>
        <p:nvSpPr>
          <p:cNvPr id="92" name="Text 7"/>
          <p:cNvSpPr txBox="1"/>
          <p:nvPr/>
        </p:nvSpPr>
        <p:spPr>
          <a:xfrm>
            <a:off x="4892040" y="2271575"/>
            <a:ext cx="3520441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21295C"/>
                </a:solidFill>
              </a:defRPr>
            </a:lvl1pPr>
          </a:lstStyle>
          <a:p>
            <a:pPr/>
            <a:r>
              <a:t>Containment disables the account, sign in blocked</a:t>
            </a:r>
          </a:p>
        </p:txBody>
      </p:sp>
      <p:pic>
        <p:nvPicPr>
          <p:cNvPr id="93" name="Image 1" descr="Imag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14315" y="2828238"/>
            <a:ext cx="3551531" cy="1422533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Text 8"/>
          <p:cNvSpPr txBox="1"/>
          <p:nvPr/>
        </p:nvSpPr>
        <p:spPr>
          <a:xfrm>
            <a:off x="548640" y="4625778"/>
            <a:ext cx="8229601" cy="166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i="1" sz="1300">
                <a:solidFill>
                  <a:srgbClr val="1C7293"/>
                </a:solidFill>
              </a:defRPr>
            </a:lvl1pPr>
          </a:lstStyle>
          <a:p>
            <a:pPr/>
            <a:r>
              <a:t>Compromised identity disabled through the pipeline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 0"/>
          <p:cNvSpPr txBox="1"/>
          <p:nvPr/>
        </p:nvSpPr>
        <p:spPr>
          <a:xfrm>
            <a:off x="548640" y="497840"/>
            <a:ext cx="822960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38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</a:lstStyle>
          <a:p>
            <a:pPr/>
            <a:r>
              <a:t>Value</a:t>
            </a:r>
          </a:p>
        </p:txBody>
      </p:sp>
      <p:sp>
        <p:nvSpPr>
          <p:cNvPr id="97" name="Shape 1"/>
          <p:cNvSpPr/>
          <p:nvPr/>
        </p:nvSpPr>
        <p:spPr>
          <a:xfrm>
            <a:off x="640080" y="1325880"/>
            <a:ext cx="182881" cy="182881"/>
          </a:xfrm>
          <a:prstGeom prst="ellipse">
            <a:avLst/>
          </a:prstGeom>
          <a:solidFill>
            <a:srgbClr val="1C7293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98" name="Text 2"/>
          <p:cNvSpPr txBox="1"/>
          <p:nvPr/>
        </p:nvSpPr>
        <p:spPr>
          <a:xfrm>
            <a:off x="960119" y="1250776"/>
            <a:ext cx="7498082" cy="241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>
                <a:solidFill>
                  <a:srgbClr val="CADCFC"/>
                </a:solidFill>
              </a:defRPr>
            </a:lvl1pPr>
          </a:lstStyle>
          <a:p>
            <a:pPr/>
            <a:r>
              <a:t>Fast + repeatable</a:t>
            </a:r>
          </a:p>
        </p:txBody>
      </p:sp>
      <p:sp>
        <p:nvSpPr>
          <p:cNvPr id="99" name="Text 3"/>
          <p:cNvSpPr txBox="1"/>
          <p:nvPr/>
        </p:nvSpPr>
        <p:spPr>
          <a:xfrm>
            <a:off x="960119" y="1668071"/>
            <a:ext cx="749808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Validate IR playbooks in minutes, identically every time</a:t>
            </a:r>
          </a:p>
        </p:txBody>
      </p:sp>
      <p:sp>
        <p:nvSpPr>
          <p:cNvPr id="100" name="Shape 4"/>
          <p:cNvSpPr/>
          <p:nvPr/>
        </p:nvSpPr>
        <p:spPr>
          <a:xfrm>
            <a:off x="640080" y="2112264"/>
            <a:ext cx="182881" cy="182881"/>
          </a:xfrm>
          <a:prstGeom prst="ellipse">
            <a:avLst/>
          </a:prstGeom>
          <a:solidFill>
            <a:srgbClr val="1C7293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1" name="Text 5"/>
          <p:cNvSpPr txBox="1"/>
          <p:nvPr/>
        </p:nvSpPr>
        <p:spPr>
          <a:xfrm>
            <a:off x="960119" y="2037160"/>
            <a:ext cx="7498082" cy="241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>
                <a:solidFill>
                  <a:srgbClr val="CADCFC"/>
                </a:solidFill>
              </a:defRPr>
            </a:lvl1pPr>
          </a:lstStyle>
          <a:p>
            <a:pPr/>
            <a:r>
              <a:t>Consistent, fewer mistakes</a:t>
            </a:r>
          </a:p>
        </p:txBody>
      </p:sp>
      <p:sp>
        <p:nvSpPr>
          <p:cNvPr id="102" name="Text 6"/>
          <p:cNvSpPr txBox="1"/>
          <p:nvPr/>
        </p:nvSpPr>
        <p:spPr>
          <a:xfrm>
            <a:off x="960119" y="2454455"/>
            <a:ext cx="749808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Everyone gets the same build instead of what one person remembers, cutting human error and wasted cost</a:t>
            </a:r>
          </a:p>
        </p:txBody>
      </p:sp>
      <p:sp>
        <p:nvSpPr>
          <p:cNvPr id="103" name="Shape 7"/>
          <p:cNvSpPr/>
          <p:nvPr/>
        </p:nvSpPr>
        <p:spPr>
          <a:xfrm>
            <a:off x="640080" y="2898648"/>
            <a:ext cx="182881" cy="182881"/>
          </a:xfrm>
          <a:prstGeom prst="ellipse">
            <a:avLst/>
          </a:prstGeom>
          <a:solidFill>
            <a:srgbClr val="1C7293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4" name="Text 8"/>
          <p:cNvSpPr txBox="1"/>
          <p:nvPr/>
        </p:nvSpPr>
        <p:spPr>
          <a:xfrm>
            <a:off x="960119" y="2823544"/>
            <a:ext cx="7498082" cy="241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>
                <a:solidFill>
                  <a:srgbClr val="CADCFC"/>
                </a:solidFill>
              </a:defRPr>
            </a:lvl1pPr>
          </a:lstStyle>
          <a:p>
            <a:pPr/>
            <a:r>
              <a:t>No orphaned resources</a:t>
            </a:r>
          </a:p>
        </p:txBody>
      </p:sp>
      <p:sp>
        <p:nvSpPr>
          <p:cNvPr id="105" name="Text 9"/>
          <p:cNvSpPr txBox="1"/>
          <p:nvPr/>
        </p:nvSpPr>
        <p:spPr>
          <a:xfrm>
            <a:off x="960119" y="3240839"/>
            <a:ext cx="749808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Clean teardown keeps cost and exposure controlled</a:t>
            </a:r>
          </a:p>
        </p:txBody>
      </p:sp>
      <p:sp>
        <p:nvSpPr>
          <p:cNvPr id="106" name="Shape 10"/>
          <p:cNvSpPr/>
          <p:nvPr/>
        </p:nvSpPr>
        <p:spPr>
          <a:xfrm>
            <a:off x="640080" y="3685032"/>
            <a:ext cx="182881" cy="182881"/>
          </a:xfrm>
          <a:prstGeom prst="ellipse">
            <a:avLst/>
          </a:prstGeom>
          <a:solidFill>
            <a:srgbClr val="1C7293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07" name="Text 11"/>
          <p:cNvSpPr txBox="1"/>
          <p:nvPr/>
        </p:nvSpPr>
        <p:spPr>
          <a:xfrm>
            <a:off x="960119" y="3609928"/>
            <a:ext cx="7498082" cy="241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b="1">
                <a:solidFill>
                  <a:srgbClr val="CADCFC"/>
                </a:solidFill>
              </a:defRPr>
            </a:lvl1pPr>
          </a:lstStyle>
          <a:p>
            <a:pPr/>
            <a:r>
              <a:t>Safe sandbox</a:t>
            </a:r>
          </a:p>
        </p:txBody>
      </p:sp>
      <p:sp>
        <p:nvSpPr>
          <p:cNvPr id="108" name="Text 12"/>
          <p:cNvSpPr txBox="1"/>
          <p:nvPr/>
        </p:nvSpPr>
        <p:spPr>
          <a:xfrm>
            <a:off x="960119" y="4027223"/>
            <a:ext cx="7498082" cy="156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</a:defRPr>
            </a:lvl1pPr>
          </a:lstStyle>
          <a:p>
            <a:pPr/>
            <a:r>
              <a:t>Test response actions isolated from production</a:t>
            </a:r>
          </a:p>
        </p:txBody>
      </p:sp>
      <p:sp>
        <p:nvSpPr>
          <p:cNvPr id="109" name="Shape 13"/>
          <p:cNvSpPr/>
          <p:nvPr/>
        </p:nvSpPr>
        <p:spPr>
          <a:xfrm>
            <a:off x="640080" y="4315967"/>
            <a:ext cx="7863841" cy="566929"/>
          </a:xfrm>
          <a:prstGeom prst="roundRect">
            <a:avLst>
              <a:gd name="adj" fmla="val 9677"/>
            </a:avLst>
          </a:prstGeom>
          <a:solidFill>
            <a:srgbClr val="065A82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0" name="Text 14"/>
          <p:cNvSpPr txBox="1"/>
          <p:nvPr/>
        </p:nvSpPr>
        <p:spPr>
          <a:xfrm>
            <a:off x="640079" y="4504752"/>
            <a:ext cx="7863842" cy="1893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b="1" sz="1400">
                <a:solidFill>
                  <a:srgbClr val="FFFFFF"/>
                </a:solidFill>
              </a:defRPr>
            </a:lvl1pPr>
          </a:lstStyle>
          <a:p>
            <a:pPr/>
            <a:r>
              <a:t>Takeaway: define the environment in code, and response becomes repeatable instead of manual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